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3" r:id="rId3"/>
    <p:sldId id="300" r:id="rId4"/>
    <p:sldId id="301" r:id="rId5"/>
    <p:sldId id="299" r:id="rId6"/>
    <p:sldId id="288" r:id="rId7"/>
    <p:sldId id="289" r:id="rId8"/>
    <p:sldId id="290" r:id="rId9"/>
    <p:sldId id="291" r:id="rId10"/>
    <p:sldId id="296" r:id="rId11"/>
    <p:sldId id="305" r:id="rId12"/>
    <p:sldId id="292" r:id="rId13"/>
    <p:sldId id="303" r:id="rId14"/>
    <p:sldId id="306" r:id="rId15"/>
    <p:sldId id="314" r:id="rId16"/>
    <p:sldId id="293" r:id="rId17"/>
    <p:sldId id="304" r:id="rId18"/>
    <p:sldId id="307" r:id="rId19"/>
    <p:sldId id="308" r:id="rId20"/>
    <p:sldId id="315" r:id="rId21"/>
    <p:sldId id="294" r:id="rId22"/>
    <p:sldId id="302" r:id="rId23"/>
    <p:sldId id="309" r:id="rId24"/>
    <p:sldId id="310" r:id="rId25"/>
    <p:sldId id="311" r:id="rId26"/>
    <p:sldId id="316" r:id="rId27"/>
    <p:sldId id="295" r:id="rId28"/>
    <p:sldId id="318" r:id="rId29"/>
    <p:sldId id="317" r:id="rId30"/>
    <p:sldId id="319" r:id="rId31"/>
    <p:sldId id="297" r:id="rId32"/>
    <p:sldId id="312" r:id="rId33"/>
    <p:sldId id="313" r:id="rId34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TT" initials="J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38" autoAdjust="0"/>
  </p:normalViewPr>
  <p:slideViewPr>
    <p:cSldViewPr>
      <p:cViewPr varScale="1">
        <p:scale>
          <a:sx n="77" d="100"/>
          <a:sy n="77" d="100"/>
        </p:scale>
        <p:origin x="176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B144F-C617-4C08-9DCE-97B406479521}" type="datetimeFigureOut">
              <a:rPr lang="en-AU" smtClean="0"/>
              <a:t>24/07/2014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38250"/>
            <a:ext cx="44577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867BF-5A82-4DEE-87B7-436B3B01C49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70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This is something</a:t>
            </a:r>
            <a:r>
              <a:rPr lang="en-US" baseline="0" dirty="0" smtClean="0"/>
              <a:t> I’ve been working on with Jim Thorson, a quantitative fisheries scientist at NOAA.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So we intend for this work to form a methodology paper, we will include the code for doing such an analysis in the appendix and on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. It could also be submitted elsewhere at a later date with a more in depth application to Antarctic </a:t>
            </a:r>
            <a:r>
              <a:rPr lang="en-US" baseline="0" dirty="0" err="1" smtClean="0"/>
              <a:t>toothfish</a:t>
            </a:r>
            <a:r>
              <a:rPr lang="en-US" baseline="0" dirty="0" smtClean="0"/>
              <a:t>. But for now we are just using </a:t>
            </a:r>
            <a:r>
              <a:rPr lang="en-US" baseline="0" dirty="0" err="1" smtClean="0"/>
              <a:t>toothfish</a:t>
            </a:r>
            <a:r>
              <a:rPr lang="en-US" baseline="0" dirty="0" smtClean="0"/>
              <a:t> as the data required to attempt such an analysis is really hard to come by.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863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So the things we wanted to look at included…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26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A Dunn, P Horn, S </a:t>
            </a:r>
            <a:r>
              <a:rPr lang="en-US" dirty="0" err="1" smtClean="0"/>
              <a:t>Hanchet</a:t>
            </a:r>
            <a:r>
              <a:rPr lang="en-US" dirty="0" smtClean="0"/>
              <a:t> WG-FSA-SAM-06/8 (2006). Revised estimates of the biological parameters for</a:t>
            </a:r>
            <a:r>
              <a:rPr lang="en-US" baseline="0" dirty="0" smtClean="0"/>
              <a:t> Antarctic </a:t>
            </a:r>
            <a:r>
              <a:rPr lang="en-US" baseline="0" dirty="0" err="1" smtClean="0"/>
              <a:t>toothfish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Dissostichus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mawsoni</a:t>
            </a:r>
            <a:r>
              <a:rPr lang="en-US" baseline="0" dirty="0" smtClean="0"/>
              <a:t>) in the Ross Sea.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064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We can place prior penalties on parameters, analogous to priors in </a:t>
            </a:r>
            <a:r>
              <a:rPr lang="en-US" baseline="0" dirty="0" smtClean="0"/>
              <a:t>Bayesian models.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this model we found that we needed to place a prior penalty on L infinity as the data for larger fish is lacking a bit.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65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Define the first year and last year in the model.</a:t>
            </a:r>
            <a:r>
              <a:rPr lang="en-NZ" baseline="0" dirty="0" smtClean="0"/>
              <a:t> </a:t>
            </a:r>
            <a:r>
              <a:rPr lang="en-NZ" dirty="0" smtClean="0"/>
              <a:t>The earliest birth date of a fish was "1973-01-09" (R format) and the latest record we have was "2012-01-28" so our years would be "1 Nov 1972 to 31 Oct 1973" through to "1 Nov 2011 to 31 Oct 2012" giving us 40 annual deviation parameters.</a:t>
            </a:r>
            <a:r>
              <a:rPr lang="en-NZ" baseline="0" dirty="0" smtClean="0"/>
              <a:t> </a:t>
            </a:r>
            <a:r>
              <a:rPr lang="en-NZ" dirty="0" smtClean="0"/>
              <a:t>In the model these would simply be </a:t>
            </a:r>
            <a:r>
              <a:rPr lang="en-NZ" dirty="0" err="1" smtClean="0"/>
              <a:t>y_dev</a:t>
            </a:r>
            <a:r>
              <a:rPr lang="en-NZ" dirty="0" smtClean="0"/>
              <a:t> 0 to 39.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47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Define the first year and last year in the model.</a:t>
            </a:r>
            <a:r>
              <a:rPr lang="en-NZ" baseline="0" dirty="0" smtClean="0"/>
              <a:t> </a:t>
            </a:r>
            <a:r>
              <a:rPr lang="en-NZ" dirty="0" smtClean="0"/>
              <a:t>The earliest birth date of a fish was "1973-01-09" (R format) and the latest record we have was "2012-01-28" so our years would be "1 Nov 1972 to 31 Oct 1973" through to "1 Nov 2011 to 31 Oct 2012" giving us 40 annual deviation parameters.</a:t>
            </a:r>
            <a:r>
              <a:rPr lang="en-NZ" baseline="0" dirty="0" smtClean="0"/>
              <a:t> </a:t>
            </a:r>
            <a:r>
              <a:rPr lang="en-NZ" dirty="0" smtClean="0"/>
              <a:t>In the model these would simply be </a:t>
            </a:r>
            <a:r>
              <a:rPr lang="en-NZ" dirty="0" err="1" smtClean="0"/>
              <a:t>y_dev</a:t>
            </a:r>
            <a:r>
              <a:rPr lang="en-NZ" dirty="0" smtClean="0"/>
              <a:t> 0 </a:t>
            </a:r>
            <a:r>
              <a:rPr lang="en-NZ" smtClean="0"/>
              <a:t>to 39.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867BF-5A82-4DEE-87B7-436B3B01C49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254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5025"/>
            <a:ext cx="7772400" cy="1470025"/>
          </a:xfrm>
        </p:spPr>
        <p:txBody>
          <a:bodyPr/>
          <a:lstStyle/>
          <a:p>
            <a:r>
              <a:rPr lang="en-US" dirty="0" smtClean="0"/>
              <a:t>Mixed-effects models of growth using tag-recapture-age data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5600"/>
            <a:ext cx="6400800" cy="1600200"/>
          </a:xfrm>
        </p:spPr>
        <p:txBody>
          <a:bodyPr>
            <a:normAutofit fontScale="92500" lnSpcReduction="10000"/>
          </a:bodyPr>
          <a:lstStyle/>
          <a:p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Darcy Webber and </a:t>
            </a:r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James Thorson</a:t>
            </a:r>
          </a:p>
          <a:p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Quantifish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aseline="300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NOAA, Seattle, Washington</a:t>
            </a:r>
            <a:endParaRPr lang="en-NZ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19796" r="2441" b="14719"/>
          <a:stretch/>
        </p:blipFill>
        <p:spPr>
          <a:xfrm>
            <a:off x="97926" y="5829585"/>
            <a:ext cx="8957173" cy="9136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59" y="4785496"/>
            <a:ext cx="2711281" cy="6017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0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0"/>
          <a:stretch/>
        </p:blipFill>
        <p:spPr>
          <a:xfrm>
            <a:off x="4114800" y="1981200"/>
            <a:ext cx="4876800" cy="42349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penalty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86000"/>
                <a:ext cx="3505200" cy="384016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We place a prior penalty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dirty="0" smtClean="0"/>
                  <a:t> based on the estimate of this parameter from Dunn </a:t>
                </a:r>
                <a:r>
                  <a:rPr lang="en-AU" i="1" dirty="0" smtClean="0"/>
                  <a:t>et al</a:t>
                </a:r>
                <a:r>
                  <a:rPr lang="en-AU" dirty="0" smtClean="0"/>
                  <a:t>. (2006).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86000"/>
                <a:ext cx="3505200" cy="3840163"/>
              </a:xfrm>
              <a:blipFill rotWithShape="0">
                <a:blip r:embed="rId4"/>
                <a:stretch>
                  <a:fillRect l="-870" t="-2063" r="-104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05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Fitting the model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Mixed-effects model – some parameters estimated as fixed-effects, some as random-effects</a:t>
            </a:r>
          </a:p>
          <a:p>
            <a:r>
              <a:rPr lang="en-US" dirty="0" smtClean="0"/>
              <a:t>Maximum marginal likelihood avoids the need to specify priors (but we do need to specify type of distribution for random-effects and prior penalties if desired)</a:t>
            </a:r>
          </a:p>
          <a:p>
            <a:r>
              <a:rPr lang="en-US" dirty="0"/>
              <a:t>Effects are estimated via shrinkage</a:t>
            </a:r>
          </a:p>
          <a:p>
            <a:r>
              <a:rPr lang="en-US" dirty="0" smtClean="0"/>
              <a:t>We implement the model using </a:t>
            </a:r>
            <a:r>
              <a:rPr lang="en-US" i="1" dirty="0" smtClean="0"/>
              <a:t>Template Model Builder</a:t>
            </a:r>
            <a:r>
              <a:rPr lang="en-US" dirty="0" smtClean="0"/>
              <a:t> (TMB) from within R using the TMB package</a:t>
            </a:r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18931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We introduce sex-specificity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 smtClean="0"/>
                  <a:t> and individual-level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variability in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). We begin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5791200"/>
                <a:ext cx="8686800" cy="967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Fixed-effects: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Random-effects: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315</m:t>
                    </m:r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Total: 9 + 315 = 324</a:t>
                </a:r>
                <a:endParaRPr lang="en-A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791200"/>
                <a:ext cx="8686800" cy="967701"/>
              </a:xfrm>
              <a:prstGeom prst="rect">
                <a:avLst/>
              </a:prstGeom>
              <a:blipFill rotWithShape="0">
                <a:blip r:embed="rId3"/>
                <a:stretch>
                  <a:fillRect l="-632" t="-1258" b="-880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" y="2255837"/>
            <a:ext cx="4525963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07" y="2266723"/>
            <a:ext cx="4572009" cy="4572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67"/>
          <a:stretch/>
        </p:blipFill>
        <p:spPr>
          <a:xfrm>
            <a:off x="1696981" y="17417"/>
            <a:ext cx="5688452" cy="2749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00219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2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87567823"/>
                  </p:ext>
                </p:extLst>
              </p:nvPr>
            </p:nvGraphicFramePr>
            <p:xfrm>
              <a:off x="457200" y="1600200"/>
              <a:ext cx="5213604" cy="3755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𝛹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1.812e-10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1889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43.14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49.74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AU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0.000967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0.00106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0.0825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194.85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177.31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87567823"/>
                  </p:ext>
                </p:extLst>
              </p:nvPr>
            </p:nvGraphicFramePr>
            <p:xfrm>
              <a:off x="457200" y="1600200"/>
              <a:ext cx="5213604" cy="3755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208197" r="-327861" b="-7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308197" r="-327861" b="-6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1.812e-10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401613" r="-327861" b="-5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43.14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49.74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17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09836" r="-327861" b="-4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0.000967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0.00106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9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72308" r="-327861" b="-3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704839" r="-327861" b="-22258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0.0825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804839" r="-3278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194.85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177.31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919672" r="-3278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8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Next we add</a:t>
                </a:r>
                <a:r>
                  <a:rPr lang="en-US" dirty="0"/>
                  <a:t> </a:t>
                </a:r>
                <a:r>
                  <a:rPr lang="en-US" dirty="0" smtClean="0"/>
                  <a:t>time-varying individual </a:t>
                </a:r>
                <a:r>
                  <a:rPr lang="en-US" dirty="0" err="1" smtClean="0"/>
                  <a:t>stochasticity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NZ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𝛹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3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3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nary>
                            <m:naryPr>
                              <m:chr m:val="∑"/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3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sz="23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Fixed-effects: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Random-effects: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315</m:t>
                    </m:r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Total: 10 + 315 = 325</a:t>
                </a:r>
                <a:endParaRPr lang="en-A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blipFill rotWithShape="0">
                <a:blip r:embed="rId3"/>
                <a:stretch>
                  <a:fillRect l="-632" t="-1220" b="-548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1" y="6026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1" y="6026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4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41120"/>
            <a:ext cx="5486400" cy="5486400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1" y="6026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" y="2255837"/>
            <a:ext cx="4525963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07" y="2266723"/>
            <a:ext cx="4572009" cy="457200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1" y="6026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2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Individual-level variability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Temporal variability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Seasonal variability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Spatial variability (horizontal)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Simulation and model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62600" y="1624914"/>
            <a:ext cx="957981" cy="486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13" y="2860537"/>
            <a:ext cx="489288" cy="492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57" y="2209800"/>
            <a:ext cx="5334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2" t="33446" r="37076" b="47419"/>
          <a:stretch/>
        </p:blipFill>
        <p:spPr>
          <a:xfrm>
            <a:off x="1981200" y="4648200"/>
            <a:ext cx="5181600" cy="1990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249770"/>
            <a:ext cx="756934" cy="7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9879283"/>
                  </p:ext>
                </p:extLst>
              </p:nvPr>
            </p:nvGraphicFramePr>
            <p:xfrm>
              <a:off x="457200" y="1600200"/>
              <a:ext cx="5213604" cy="4126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𝛹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1.863e-10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1889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43.12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49.74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AU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0.000970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0.0827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1.138e-05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177.05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0.039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0.040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39879283"/>
                  </p:ext>
                </p:extLst>
              </p:nvPr>
            </p:nvGraphicFramePr>
            <p:xfrm>
              <a:off x="457200" y="1600200"/>
              <a:ext cx="5213604" cy="4126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208197" r="-327861" b="-8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308197" r="-327861" b="-7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1.863e-10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401613" r="-327861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43.12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49.74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17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09836" r="-327861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0.000970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9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72308" r="-327861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0.205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704839" r="-327861" b="-32096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0.0827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818033" r="-327861" b="-22623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1.138e-05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903226" r="-3278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177.05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1019672" r="-3278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0.039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0.040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41" y="602651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19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variability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Next we add</a:t>
                </a:r>
                <a:r>
                  <a:rPr lang="en-US" dirty="0"/>
                  <a:t> </a:t>
                </a:r>
                <a:r>
                  <a:rPr lang="en-US" dirty="0" smtClean="0"/>
                  <a:t>year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as a random-effect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We define a year as 1 Nov. to 31 Oct.</a:t>
                </a:r>
              </a:p>
              <a:p>
                <a:r>
                  <a:rPr lang="en-US" dirty="0" smtClean="0"/>
                  <a:t>Year effects all need to be matched to the current age of each individual in the model (remember the time-step is weekly)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nary>
                        <m:naryPr>
                          <m:chr m:val="∑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617" r="-12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Fixed-effects: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Random-effects: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315</m:t>
                    </m:r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Total: 11 + 315 = 326</a:t>
                </a:r>
                <a:endParaRPr lang="en-A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blipFill rotWithShape="0">
                <a:blip r:embed="rId4"/>
                <a:stretch>
                  <a:fillRect l="-632" t="-1829" b="-548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Annual variability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63"/>
          <a:stretch/>
        </p:blipFill>
        <p:spPr>
          <a:xfrm>
            <a:off x="1295400" y="1090511"/>
            <a:ext cx="6552882" cy="31543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Annual variability</a:t>
            </a:r>
            <a:endParaRPr lang="en-AU" dirty="0"/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4"/>
          <a:stretch/>
        </p:blipFill>
        <p:spPr>
          <a:xfrm>
            <a:off x="1295400" y="4244873"/>
            <a:ext cx="6552882" cy="2599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4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" y="2255837"/>
            <a:ext cx="4525963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07" y="2266723"/>
            <a:ext cx="4572009" cy="45720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Annual variability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Annual variability</a:t>
            </a:r>
            <a:endParaRPr lang="en-AU" dirty="0"/>
          </a:p>
        </p:txBody>
      </p:sp>
      <p:pic>
        <p:nvPicPr>
          <p:cNvPr id="9" name="Content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03"/>
          <a:stretch/>
        </p:blipFill>
        <p:spPr>
          <a:xfrm>
            <a:off x="381000" y="1447800"/>
            <a:ext cx="4833030" cy="2828110"/>
          </a:xfrm>
          <a:prstGeom prst="rect">
            <a:avLst/>
          </a:prstGeom>
        </p:spPr>
      </p:pic>
      <p:pic>
        <p:nvPicPr>
          <p:cNvPr id="7" name="Content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3" b="52025"/>
          <a:stretch/>
        </p:blipFill>
        <p:spPr>
          <a:xfrm>
            <a:off x="3962400" y="3733800"/>
            <a:ext cx="4833030" cy="2652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Annual variability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87464523"/>
                  </p:ext>
                </p:extLst>
              </p:nvPr>
            </p:nvGraphicFramePr>
            <p:xfrm>
              <a:off x="457200" y="1600200"/>
              <a:ext cx="5213604" cy="45196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0.137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𝛹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2.073e-10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1889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50.34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52.67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AU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0.000738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0.000775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0.245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0.222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0.0771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5.310e-05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0.399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185.49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176.82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0.051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0.013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87464523"/>
                  </p:ext>
                </p:extLst>
              </p:nvPr>
            </p:nvGraphicFramePr>
            <p:xfrm>
              <a:off x="457200" y="1600200"/>
              <a:ext cx="5213604" cy="45196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208197" r="-327861" b="-94098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0.137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308197" r="-327861" b="-84098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2.073e-10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401613" r="-327861" b="-7274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50.34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52.67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17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09836" r="-327861" b="-6393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0.000738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0.000775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9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72308" r="-327861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0.245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0.222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704839" r="-327861" b="-42419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0.0771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818033" r="-327861" b="-33114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5.310e-05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929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875000" r="-327861" b="-21562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0.399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1006452" r="-3278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185.49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176.82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1124590" r="-3278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0.051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0.013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79438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1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variability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Next we drop year-effects and add spatial variability by adding start location as a random effect</a:t>
                </a:r>
              </a:p>
              <a:p>
                <a:r>
                  <a:rPr lang="en-US" dirty="0" smtClean="0"/>
                  <a:t>Areas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/>
                  <a:t> are defined as area at initial tagging (shelf, slope, north)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nary>
                        <m:naryPr>
                          <m:chr m:val="∑"/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Sup>
                            <m:sSubSupPr>
                              <m:ctrlP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3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8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62579"/>
            <a:ext cx="756934" cy="7671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7030A0"/>
                    </a:solidFill>
                  </a:rPr>
                  <a:t>Fixed-effects: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Random-effects: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315</m:t>
                    </m:r>
                  </m:oMath>
                </a14:m>
                <a:endParaRPr lang="en-US" dirty="0" smtClean="0">
                  <a:solidFill>
                    <a:srgbClr val="7030A0"/>
                  </a:solidFill>
                </a:endParaRP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Total: 11 + 315 = 326</a:t>
                </a:r>
                <a:endParaRPr lang="en-AU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791200"/>
                <a:ext cx="8686800" cy="1002326"/>
              </a:xfrm>
              <a:prstGeom prst="rect">
                <a:avLst/>
              </a:prstGeom>
              <a:blipFill rotWithShape="0">
                <a:blip r:embed="rId4"/>
                <a:stretch>
                  <a:fillRect l="-632" t="-1220" b="-54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43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variability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62579"/>
            <a:ext cx="756934" cy="7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3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variability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7" b="51175"/>
          <a:stretch/>
        </p:blipFill>
        <p:spPr>
          <a:xfrm>
            <a:off x="1840817" y="2438400"/>
            <a:ext cx="5462366" cy="3047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62579"/>
            <a:ext cx="756934" cy="7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70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model: age-length data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95681051"/>
                  </p:ext>
                </p:extLst>
              </p:nvPr>
            </p:nvGraphicFramePr>
            <p:xfrm>
              <a:off x="457200" y="2971800"/>
              <a:ext cx="3681032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889887"/>
                    <a:gridCol w="919290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 (units)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dirty="0" smtClean="0"/>
                            <a:t> (y)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0.021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-0.256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AU" dirty="0" smtClean="0"/>
                            <a:t> (y</a:t>
                          </a:r>
                          <a:r>
                            <a:rPr lang="en-AU" baseline="30000" dirty="0" smtClean="0"/>
                            <a:t>-1</a:t>
                          </a:r>
                          <a:r>
                            <a:rPr lang="en-AU" dirty="0" smtClean="0"/>
                            <a:t>)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0.093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U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U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AU" dirty="0" smtClean="0"/>
                            <a:t> (cm)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180.20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169.07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c.v.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0.102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0.102</a:t>
                          </a:r>
                          <a:endParaRPr lang="en-A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95681051"/>
                  </p:ext>
                </p:extLst>
              </p:nvPr>
            </p:nvGraphicFramePr>
            <p:xfrm>
              <a:off x="457200" y="2971800"/>
              <a:ext cx="3681032" cy="185420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889887"/>
                    <a:gridCol w="919290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 (units)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108197" r="-9516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0.021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-0.256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208197" r="-9516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0.093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t="-308197" r="-9516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180.20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169.07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c.v.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0.102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/>
                            <a:t>0.102</a:t>
                          </a:r>
                          <a:endParaRPr lang="en-AU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57200" y="5486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Dunn, A., Horn, P.L., </a:t>
            </a:r>
            <a:r>
              <a:rPr lang="en-US" dirty="0" err="1" smtClean="0"/>
              <a:t>Hanchet</a:t>
            </a:r>
            <a:r>
              <a:rPr lang="en-US" dirty="0" smtClean="0"/>
              <a:t>, S.M. (</a:t>
            </a:r>
            <a:r>
              <a:rPr lang="en-US" b="1" dirty="0" smtClean="0"/>
              <a:t>2006</a:t>
            </a:r>
            <a:r>
              <a:rPr lang="en-US" dirty="0" smtClean="0"/>
              <a:t>). Revised estimates </a:t>
            </a:r>
            <a:r>
              <a:rPr lang="en-US" dirty="0"/>
              <a:t>of the biological parameters for Antarctic </a:t>
            </a:r>
            <a:r>
              <a:rPr lang="en-US" dirty="0" err="1"/>
              <a:t>toothfish</a:t>
            </a:r>
            <a:r>
              <a:rPr lang="en-US" dirty="0"/>
              <a:t> (</a:t>
            </a:r>
            <a:r>
              <a:rPr lang="en-US" i="1" dirty="0" err="1"/>
              <a:t>Dissostichus</a:t>
            </a:r>
            <a:r>
              <a:rPr lang="en-US" i="1" dirty="0"/>
              <a:t> </a:t>
            </a:r>
            <a:r>
              <a:rPr lang="en-US" i="1" dirty="0" err="1"/>
              <a:t>mawsoni</a:t>
            </a:r>
            <a:r>
              <a:rPr lang="en-US" dirty="0"/>
              <a:t>) in the Ross Sea.</a:t>
            </a:r>
            <a:r>
              <a:rPr lang="en-US" dirty="0" smtClean="0"/>
              <a:t> </a:t>
            </a:r>
            <a:r>
              <a:rPr lang="en-US" i="1" dirty="0" smtClean="0"/>
              <a:t>WG-FSA-SAM-06/8</a:t>
            </a:r>
            <a:r>
              <a:rPr lang="en-US" dirty="0" smtClean="0"/>
              <a:t>.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1981200"/>
                <a:ext cx="3108864" cy="423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81200"/>
                <a:ext cx="3108864" cy="4239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19445" r="54167" b="15605"/>
          <a:stretch/>
        </p:blipFill>
        <p:spPr>
          <a:xfrm>
            <a:off x="4419600" y="1905000"/>
            <a:ext cx="444833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variability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5485749"/>
                  </p:ext>
                </p:extLst>
              </p:nvPr>
            </p:nvGraphicFramePr>
            <p:xfrm>
              <a:off x="457200" y="1600200"/>
              <a:ext cx="5213604" cy="4126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A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0.183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  <m:t>𝛹</m:t>
                                </m:r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1.895e-10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1889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43.26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50.18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AU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0.000955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0.0834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AU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AU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0.0466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∞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177.05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U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0.056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45485749"/>
                  </p:ext>
                </p:extLst>
              </p:nvPr>
            </p:nvGraphicFramePr>
            <p:xfrm>
              <a:off x="457200" y="1600200"/>
              <a:ext cx="5213604" cy="4126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4725"/>
                    <a:gridCol w="1103630"/>
                    <a:gridCol w="1103630"/>
                    <a:gridCol w="909764"/>
                    <a:gridCol w="87185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Parameter</a:t>
                          </a:r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ME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Standard Model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Female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Male</a:t>
                          </a:r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208197" r="-327861" b="-8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0.183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308197" r="-327861" b="-73606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1.895e-10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401613" r="-327861" b="-6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43.26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50.18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17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09836" r="-327861" b="-534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0.000955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0.00107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976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572308" r="-327861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0.192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0.180</a:t>
                          </a:r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AU" dirty="0"/>
                        </a:p>
                      </a:txBody>
                      <a:tcPr/>
                    </a:tc>
                  </a:tr>
                  <a:tr h="3766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704839" r="-327861" b="-320968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0.0834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818033" r="-327861" b="-22623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0.0466</a:t>
                          </a:r>
                          <a:endParaRPr lang="en-AU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AU" dirty="0"/>
                        </a:p>
                      </a:txBody>
                      <a:tcPr/>
                    </a:tc>
                  </a:tr>
                  <a:tr h="3778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903226" r="-327861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194.55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177.05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180.20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169.07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995" t="-1019672" r="-32786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0.056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0.090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</a:rPr>
                            <a:t>0.093</a:t>
                          </a:r>
                          <a:endParaRPr lang="en-AU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62579"/>
            <a:ext cx="756934" cy="76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6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not work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Annual time-step – simulation showed that parameters were poorly estimated</a:t>
                </a:r>
              </a:p>
              <a:p>
                <a:r>
                  <a:rPr lang="en-US" dirty="0" smtClean="0"/>
                  <a:t>Seasonality – could not be added due to the timing of the data. If desired this could be added using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Sex-specific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’s could not be estimated (failed to converge)</a:t>
                </a:r>
              </a:p>
              <a:p>
                <a:r>
                  <a:rPr lang="en-US" dirty="0" smtClean="0"/>
                  <a:t>Areas as SSRU (</a:t>
                </a:r>
                <a:r>
                  <a:rPr lang="en-US" dirty="0"/>
                  <a:t>failed to </a:t>
                </a:r>
                <a:r>
                  <a:rPr lang="en-US" dirty="0" smtClean="0"/>
                  <a:t>converge, too few observations in many SSRU’s, unbalanced design)</a:t>
                </a:r>
                <a:endParaRPr lang="en-US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617" r="-444" b="-323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developments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Prior penalty on the </a:t>
                </a:r>
                <a:r>
                  <a:rPr lang="en-US" dirty="0" smtClean="0"/>
                  <a:t>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Simulation </a:t>
                </a:r>
                <a:r>
                  <a:rPr lang="en-US" dirty="0" smtClean="0"/>
                  <a:t>study (model validation)</a:t>
                </a:r>
                <a:endParaRPr lang="en-US" dirty="0" smtClean="0"/>
              </a:p>
              <a:p>
                <a:r>
                  <a:rPr lang="en-US" dirty="0"/>
                  <a:t>Integrated model to deal with effects of tagging on </a:t>
                </a:r>
                <a:r>
                  <a:rPr lang="en-US" dirty="0" smtClean="0"/>
                  <a:t>growth</a:t>
                </a:r>
              </a:p>
              <a:p>
                <a:r>
                  <a:rPr lang="en-US" dirty="0" smtClean="0"/>
                  <a:t>Other covariates - depth</a:t>
                </a:r>
                <a:r>
                  <a:rPr lang="en-US" dirty="0" smtClean="0"/>
                  <a:t>?</a:t>
                </a:r>
                <a:endParaRPr lang="en-US" dirty="0"/>
              </a:p>
              <a:p>
                <a:endParaRPr lang="en-AU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713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60363" indent="-360363" algn="just">
              <a:buNone/>
            </a:pPr>
            <a:r>
              <a:rPr lang="en-US" dirty="0"/>
              <a:t>Dunn, A., Horn, P.L., and </a:t>
            </a:r>
            <a:r>
              <a:rPr lang="en-US" dirty="0" err="1"/>
              <a:t>Hanchet</a:t>
            </a:r>
            <a:r>
              <a:rPr lang="en-US" dirty="0"/>
              <a:t>, S.M. 2006. Revised estimates of the biological parameters for Antarctic </a:t>
            </a:r>
            <a:r>
              <a:rPr lang="en-US" dirty="0" err="1"/>
              <a:t>toothfish</a:t>
            </a:r>
            <a:r>
              <a:rPr lang="en-US" dirty="0"/>
              <a:t> (</a:t>
            </a:r>
            <a:r>
              <a:rPr lang="en-US" i="1" dirty="0" err="1"/>
              <a:t>Dissostichus</a:t>
            </a:r>
            <a:r>
              <a:rPr lang="en-US" i="1" dirty="0"/>
              <a:t> </a:t>
            </a:r>
            <a:r>
              <a:rPr lang="en-US" i="1" dirty="0" err="1"/>
              <a:t>mawsoni</a:t>
            </a:r>
            <a:r>
              <a:rPr lang="en-US" dirty="0"/>
              <a:t>) in the Ross Sea. CCAMLR, Hobart, Australia. WG-FSA-SAM-06/08: 1–14.</a:t>
            </a:r>
            <a:endParaRPr lang="en-AU" dirty="0"/>
          </a:p>
          <a:p>
            <a:pPr marL="360363" indent="-360363" algn="just">
              <a:buNone/>
            </a:pPr>
            <a:r>
              <a:rPr lang="en-US" dirty="0" smtClean="0"/>
              <a:t>Shelton</a:t>
            </a:r>
            <a:r>
              <a:rPr lang="en-US" dirty="0"/>
              <a:t>, A.O., </a:t>
            </a:r>
            <a:r>
              <a:rPr lang="en-US" dirty="0" err="1"/>
              <a:t>Satterthwaite</a:t>
            </a:r>
            <a:r>
              <a:rPr lang="en-US" dirty="0"/>
              <a:t>, W.H., </a:t>
            </a:r>
            <a:r>
              <a:rPr lang="en-US" dirty="0" err="1"/>
              <a:t>Beakes</a:t>
            </a:r>
            <a:r>
              <a:rPr lang="en-US" dirty="0"/>
              <a:t>, M.P., Munch, S.B., </a:t>
            </a:r>
            <a:r>
              <a:rPr lang="en-US" dirty="0" err="1"/>
              <a:t>Sogard</a:t>
            </a:r>
            <a:r>
              <a:rPr lang="en-US" dirty="0"/>
              <a:t>, S.M., and </a:t>
            </a:r>
            <a:r>
              <a:rPr lang="en-US" dirty="0" err="1"/>
              <a:t>Mangel</a:t>
            </a:r>
            <a:r>
              <a:rPr lang="en-US" dirty="0"/>
              <a:t>, M. 2013. Separating intrinsic and environmental contributions to growth and their population consequences. The American Naturalist </a:t>
            </a:r>
            <a:r>
              <a:rPr lang="en-US" b="1" dirty="0"/>
              <a:t>181</a:t>
            </a:r>
            <a:r>
              <a:rPr lang="en-US" dirty="0"/>
              <a:t>: 799–814.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7889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Tag-recapture-age data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07773" y="5920581"/>
            <a:ext cx="8229600" cy="785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Antarctic </a:t>
            </a:r>
            <a:r>
              <a:rPr lang="en-US" dirty="0" err="1" smtClean="0"/>
              <a:t>toothfish</a:t>
            </a:r>
            <a:r>
              <a:rPr lang="en-US" dirty="0" smtClean="0"/>
              <a:t> (</a:t>
            </a:r>
            <a:r>
              <a:rPr lang="en-US" i="1" dirty="0" err="1" smtClean="0"/>
              <a:t>Dissostichus</a:t>
            </a:r>
            <a:r>
              <a:rPr lang="en-US" i="1" dirty="0" smtClean="0"/>
              <a:t> </a:t>
            </a:r>
            <a:r>
              <a:rPr lang="en-US" i="1" dirty="0" err="1" smtClean="0"/>
              <a:t>mawsoni</a:t>
            </a:r>
            <a:r>
              <a:rPr lang="en-US" dirty="0" smtClean="0"/>
              <a:t>) tag-recapture data where fish were aged after recapture.</a:t>
            </a:r>
          </a:p>
        </p:txBody>
      </p:sp>
    </p:spTree>
    <p:extLst>
      <p:ext uri="{BB962C8B-B14F-4D97-AF65-F5344CB8AC3E}">
        <p14:creationId xmlns:p14="http://schemas.microsoft.com/office/powerpoint/2010/main" val="149362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Tag-recapture-age data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2"/>
            <a:ext cx="8229600" cy="4114799"/>
          </a:xfrm>
        </p:spPr>
      </p:pic>
    </p:spTree>
    <p:extLst>
      <p:ext uri="{BB962C8B-B14F-4D97-AF65-F5344CB8AC3E}">
        <p14:creationId xmlns:p14="http://schemas.microsoft.com/office/powerpoint/2010/main" val="10298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Variation among individuals can be studied by treating one or more of each individual’s demographic parameters as a random-effect that arises from a population-level distribution</a:t>
            </a:r>
          </a:p>
          <a:p>
            <a:r>
              <a:rPr lang="en-US" dirty="0" smtClean="0"/>
              <a:t>Random-effects form a probability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just">
                  <a:buNone/>
                </a:pPr>
                <a:r>
                  <a:rPr lang="en-US" dirty="0" smtClean="0"/>
                  <a:t>We start with the specialized von </a:t>
                </a:r>
                <a:r>
                  <a:rPr lang="en-US" dirty="0" err="1" smtClean="0"/>
                  <a:t>Bertalanffy</a:t>
                </a:r>
                <a:r>
                  <a:rPr lang="en-US" dirty="0" smtClean="0"/>
                  <a:t> growth function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𝑏𝐿</m:t>
                      </m:r>
                    </m:oMath>
                  </m:oMathPara>
                </a14:m>
                <a:endParaRPr lang="en-AU" dirty="0" smtClean="0"/>
              </a:p>
              <a:p>
                <a:pPr marL="0" indent="0" algn="just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AU" dirty="0" smtClean="0"/>
                  <a:t> is the change in length (cm) as a function of time,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 scales with energy acquisition,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AU" dirty="0" smtClean="0"/>
                  <a:t> represents metabolic upkeep costs. Individuals that are more active may obtain more food (increased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AU" dirty="0" smtClean="0"/>
                  <a:t>) and simultaneously have greater upkeep costs (increased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AU" dirty="0" smtClean="0"/>
                  <a:t>). Following Shelton </a:t>
                </a:r>
                <a:r>
                  <a:rPr lang="en-AU" i="1" dirty="0" smtClean="0"/>
                  <a:t>et al</a:t>
                </a:r>
                <a:r>
                  <a:rPr lang="en-AU" dirty="0" smtClean="0"/>
                  <a:t>. (2013), we include this correlation using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𝛹</m:t>
                          </m:r>
                        </m:sup>
                      </m:sSup>
                    </m:oMath>
                  </m:oMathPara>
                </a14:m>
                <a:endParaRPr lang="en-AU" dirty="0" smtClean="0"/>
              </a:p>
              <a:p>
                <a:pPr marL="0" indent="0" algn="just">
                  <a:buNone/>
                </a:pPr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𝛹</m:t>
                    </m:r>
                  </m:oMath>
                </a14:m>
                <a:r>
                  <a:rPr lang="en-US" dirty="0" smtClean="0"/>
                  <a:t> approximate the scaling of energy costs and acquisition.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0">
                <a:blip r:embed="rId2"/>
                <a:stretch>
                  <a:fillRect l="-1407" t="-2625" r="-1407" b="-62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variation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Integration then yields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the number of time-periods (discrete) elapsed between length intervals. The time-periods could be annual (simulation showed poor estimation of parameters), monthly,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weekly</a:t>
                </a:r>
                <a:r>
                  <a:rPr lang="en-US" dirty="0" smtClean="0"/>
                  <a:t>, daily, or whatever you want.</a:t>
                </a:r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695" r="-1407" b="-17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4200" y="602651"/>
            <a:ext cx="957981" cy="48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6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Relationship to conventional </a:t>
            </a:r>
            <a:br>
              <a:rPr lang="en-US" dirty="0" smtClean="0"/>
            </a:br>
            <a:r>
              <a:rPr lang="en-US" dirty="0" smtClean="0"/>
              <a:t>von </a:t>
            </a:r>
            <a:r>
              <a:rPr lang="en-US" dirty="0" err="1" smtClean="0"/>
              <a:t>Bertalanffy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𝛹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The Brody growth coefficient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AU" dirty="0" smtClean="0"/>
              </a:p>
              <a:p>
                <a:r>
                  <a:rPr lang="en-US" dirty="0" smtClean="0"/>
                  <a:t>The asymptotic length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𝛹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26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1007</Words>
  <Application>Microsoft Office PowerPoint</Application>
  <PresentationFormat>On-screen Show (4:3)</PresentationFormat>
  <Paragraphs>265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Cambria Math</vt:lpstr>
      <vt:lpstr>Office Theme</vt:lpstr>
      <vt:lpstr>Mixed-effects models of growth using tag-recapture-age data</vt:lpstr>
      <vt:lpstr>Outline</vt:lpstr>
      <vt:lpstr>Current model: age-length data</vt:lpstr>
      <vt:lpstr>Tag-recapture-age data</vt:lpstr>
      <vt:lpstr>Tag-recapture-age data</vt:lpstr>
      <vt:lpstr>Individual variation</vt:lpstr>
      <vt:lpstr>Individual variation</vt:lpstr>
      <vt:lpstr>Individual variation</vt:lpstr>
      <vt:lpstr>Relationship to conventional  von Bertalanffy</vt:lpstr>
      <vt:lpstr>Prior penalty</vt:lpstr>
      <vt:lpstr>Fitting the model</vt:lpstr>
      <vt:lpstr>Individual variation</vt:lpstr>
      <vt:lpstr>Individual variation</vt:lpstr>
      <vt:lpstr>PowerPoint Presentation</vt:lpstr>
      <vt:lpstr>Individual variation</vt:lpstr>
      <vt:lpstr>Individual variation</vt:lpstr>
      <vt:lpstr>Individual variation</vt:lpstr>
      <vt:lpstr>Individual variation</vt:lpstr>
      <vt:lpstr>Individual variation</vt:lpstr>
      <vt:lpstr>Individual variation</vt:lpstr>
      <vt:lpstr>Annual variability</vt:lpstr>
      <vt:lpstr>Annual variability</vt:lpstr>
      <vt:lpstr>Annual variability</vt:lpstr>
      <vt:lpstr>Annual variability</vt:lpstr>
      <vt:lpstr>Annual variability</vt:lpstr>
      <vt:lpstr>Annual variability</vt:lpstr>
      <vt:lpstr>Spatial variability</vt:lpstr>
      <vt:lpstr>Spatial variability</vt:lpstr>
      <vt:lpstr>Spatial variability</vt:lpstr>
      <vt:lpstr>Spatial variability</vt:lpstr>
      <vt:lpstr>What did not work</vt:lpstr>
      <vt:lpstr>Further developments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Darcy Webber</dc:creator>
  <cp:lastModifiedBy>darcy</cp:lastModifiedBy>
  <cp:revision>317</cp:revision>
  <cp:lastPrinted>2014-04-10T02:25:00Z</cp:lastPrinted>
  <dcterms:created xsi:type="dcterms:W3CDTF">2006-08-16T00:00:00Z</dcterms:created>
  <dcterms:modified xsi:type="dcterms:W3CDTF">2014-07-23T21:46:55Z</dcterms:modified>
</cp:coreProperties>
</file>